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9" r:id="rId4"/>
    <p:sldId id="280" r:id="rId5"/>
    <p:sldId id="270" r:id="rId6"/>
    <p:sldId id="281" r:id="rId7"/>
    <p:sldId id="271" r:id="rId8"/>
    <p:sldId id="272" r:id="rId9"/>
    <p:sldId id="282" r:id="rId10"/>
    <p:sldId id="273" r:id="rId11"/>
    <p:sldId id="274" r:id="rId12"/>
    <p:sldId id="277" r:id="rId13"/>
    <p:sldId id="275" r:id="rId14"/>
    <p:sldId id="276" r:id="rId15"/>
    <p:sldId id="278" r:id="rId16"/>
    <p:sldId id="266" r:id="rId17"/>
    <p:sldId id="283" r:id="rId18"/>
  </p:sldIdLst>
  <p:sldSz cx="12192000" cy="6858000"/>
  <p:notesSz cx="7104063" cy="1023461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500" autoAdjust="0"/>
    <p:restoredTop sz="94660"/>
  </p:normalViewPr>
  <p:slideViewPr>
    <p:cSldViewPr snapToGrid="0">
      <p:cViewPr varScale="1">
        <p:scale>
          <a:sx n="71" d="100"/>
          <a:sy n="71" d="100"/>
        </p:scale>
        <p:origin x="186" y="66"/>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E24692D2-DE96-4C64-B585-472547CEEC84}" type="datetimeFigureOut">
              <a:rPr lang="es-MX" smtClean="0"/>
              <a:t>30/01/2023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FB33A3-34C2-4FCE-90B8-7CDB4B13EC54}" type="slidenum">
              <a:rPr lang="es-MX" smtClean="0"/>
              <a:t>‹Nº›</a:t>
            </a:fld>
            <a:endParaRPr lang="es-MX"/>
          </a:p>
        </p:txBody>
      </p:sp>
    </p:spTree>
    <p:extLst>
      <p:ext uri="{BB962C8B-B14F-4D97-AF65-F5344CB8AC3E}">
        <p14:creationId xmlns:p14="http://schemas.microsoft.com/office/powerpoint/2010/main" val="4051114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24692D2-DE96-4C64-B585-472547CEEC84}" type="datetimeFigureOut">
              <a:rPr lang="es-MX" smtClean="0"/>
              <a:t>30/01/2023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FB33A3-34C2-4FCE-90B8-7CDB4B13EC54}" type="slidenum">
              <a:rPr lang="es-MX" smtClean="0"/>
              <a:t>‹Nº›</a:t>
            </a:fld>
            <a:endParaRPr lang="es-MX"/>
          </a:p>
        </p:txBody>
      </p:sp>
    </p:spTree>
    <p:extLst>
      <p:ext uri="{BB962C8B-B14F-4D97-AF65-F5344CB8AC3E}">
        <p14:creationId xmlns:p14="http://schemas.microsoft.com/office/powerpoint/2010/main" val="2264464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24692D2-DE96-4C64-B585-472547CEEC84}" type="datetimeFigureOut">
              <a:rPr lang="es-MX" smtClean="0"/>
              <a:t>30/01/2023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FB33A3-34C2-4FCE-90B8-7CDB4B13EC54}" type="slidenum">
              <a:rPr lang="es-MX" smtClean="0"/>
              <a:t>‹Nº›</a:t>
            </a:fld>
            <a:endParaRPr lang="es-MX"/>
          </a:p>
        </p:txBody>
      </p:sp>
    </p:spTree>
    <p:extLst>
      <p:ext uri="{BB962C8B-B14F-4D97-AF65-F5344CB8AC3E}">
        <p14:creationId xmlns:p14="http://schemas.microsoft.com/office/powerpoint/2010/main" val="3052979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24692D2-DE96-4C64-B585-472547CEEC84}" type="datetimeFigureOut">
              <a:rPr lang="es-MX" smtClean="0"/>
              <a:t>30/01/2023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FB33A3-34C2-4FCE-90B8-7CDB4B13EC54}" type="slidenum">
              <a:rPr lang="es-MX" smtClean="0"/>
              <a:t>‹Nº›</a:t>
            </a:fld>
            <a:endParaRPr lang="es-MX"/>
          </a:p>
        </p:txBody>
      </p:sp>
    </p:spTree>
    <p:extLst>
      <p:ext uri="{BB962C8B-B14F-4D97-AF65-F5344CB8AC3E}">
        <p14:creationId xmlns:p14="http://schemas.microsoft.com/office/powerpoint/2010/main" val="2714502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24692D2-DE96-4C64-B585-472547CEEC84}" type="datetimeFigureOut">
              <a:rPr lang="es-MX" smtClean="0"/>
              <a:t>30/01/2023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FB33A3-34C2-4FCE-90B8-7CDB4B13EC54}" type="slidenum">
              <a:rPr lang="es-MX" smtClean="0"/>
              <a:t>‹Nº›</a:t>
            </a:fld>
            <a:endParaRPr lang="es-MX"/>
          </a:p>
        </p:txBody>
      </p:sp>
    </p:spTree>
    <p:extLst>
      <p:ext uri="{BB962C8B-B14F-4D97-AF65-F5344CB8AC3E}">
        <p14:creationId xmlns:p14="http://schemas.microsoft.com/office/powerpoint/2010/main" val="607584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E24692D2-DE96-4C64-B585-472547CEEC84}" type="datetimeFigureOut">
              <a:rPr lang="es-MX" smtClean="0"/>
              <a:t>30/01/2023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8FB33A3-34C2-4FCE-90B8-7CDB4B13EC54}" type="slidenum">
              <a:rPr lang="es-MX" smtClean="0"/>
              <a:t>‹Nº›</a:t>
            </a:fld>
            <a:endParaRPr lang="es-MX"/>
          </a:p>
        </p:txBody>
      </p:sp>
    </p:spTree>
    <p:extLst>
      <p:ext uri="{BB962C8B-B14F-4D97-AF65-F5344CB8AC3E}">
        <p14:creationId xmlns:p14="http://schemas.microsoft.com/office/powerpoint/2010/main" val="3155886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E24692D2-DE96-4C64-B585-472547CEEC84}" type="datetimeFigureOut">
              <a:rPr lang="es-MX" smtClean="0"/>
              <a:t>30/01/2023</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8FB33A3-34C2-4FCE-90B8-7CDB4B13EC54}" type="slidenum">
              <a:rPr lang="es-MX" smtClean="0"/>
              <a:t>‹Nº›</a:t>
            </a:fld>
            <a:endParaRPr lang="es-MX"/>
          </a:p>
        </p:txBody>
      </p:sp>
    </p:spTree>
    <p:extLst>
      <p:ext uri="{BB962C8B-B14F-4D97-AF65-F5344CB8AC3E}">
        <p14:creationId xmlns:p14="http://schemas.microsoft.com/office/powerpoint/2010/main" val="374405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E24692D2-DE96-4C64-B585-472547CEEC84}" type="datetimeFigureOut">
              <a:rPr lang="es-MX" smtClean="0"/>
              <a:t>30/01/2023</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8FB33A3-34C2-4FCE-90B8-7CDB4B13EC54}" type="slidenum">
              <a:rPr lang="es-MX" smtClean="0"/>
              <a:t>‹Nº›</a:t>
            </a:fld>
            <a:endParaRPr lang="es-MX"/>
          </a:p>
        </p:txBody>
      </p:sp>
    </p:spTree>
    <p:extLst>
      <p:ext uri="{BB962C8B-B14F-4D97-AF65-F5344CB8AC3E}">
        <p14:creationId xmlns:p14="http://schemas.microsoft.com/office/powerpoint/2010/main" val="1501670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24692D2-DE96-4C64-B585-472547CEEC84}" type="datetimeFigureOut">
              <a:rPr lang="es-MX" smtClean="0"/>
              <a:t>30/01/2023</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8FB33A3-34C2-4FCE-90B8-7CDB4B13EC54}" type="slidenum">
              <a:rPr lang="es-MX" smtClean="0"/>
              <a:t>‹Nº›</a:t>
            </a:fld>
            <a:endParaRPr lang="es-MX"/>
          </a:p>
        </p:txBody>
      </p:sp>
    </p:spTree>
    <p:extLst>
      <p:ext uri="{BB962C8B-B14F-4D97-AF65-F5344CB8AC3E}">
        <p14:creationId xmlns:p14="http://schemas.microsoft.com/office/powerpoint/2010/main" val="251582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24692D2-DE96-4C64-B585-472547CEEC84}" type="datetimeFigureOut">
              <a:rPr lang="es-MX" smtClean="0"/>
              <a:t>30/01/2023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8FB33A3-34C2-4FCE-90B8-7CDB4B13EC54}" type="slidenum">
              <a:rPr lang="es-MX" smtClean="0"/>
              <a:t>‹Nº›</a:t>
            </a:fld>
            <a:endParaRPr lang="es-MX"/>
          </a:p>
        </p:txBody>
      </p:sp>
    </p:spTree>
    <p:extLst>
      <p:ext uri="{BB962C8B-B14F-4D97-AF65-F5344CB8AC3E}">
        <p14:creationId xmlns:p14="http://schemas.microsoft.com/office/powerpoint/2010/main" val="3925121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24692D2-DE96-4C64-B585-472547CEEC84}" type="datetimeFigureOut">
              <a:rPr lang="es-MX" smtClean="0"/>
              <a:t>30/01/2023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8FB33A3-34C2-4FCE-90B8-7CDB4B13EC54}" type="slidenum">
              <a:rPr lang="es-MX" smtClean="0"/>
              <a:t>‹Nº›</a:t>
            </a:fld>
            <a:endParaRPr lang="es-MX"/>
          </a:p>
        </p:txBody>
      </p:sp>
    </p:spTree>
    <p:extLst>
      <p:ext uri="{BB962C8B-B14F-4D97-AF65-F5344CB8AC3E}">
        <p14:creationId xmlns:p14="http://schemas.microsoft.com/office/powerpoint/2010/main" val="299707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4692D2-DE96-4C64-B585-472547CEEC84}" type="datetimeFigureOut">
              <a:rPr lang="es-MX" smtClean="0"/>
              <a:t>30/01/2023</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FB33A3-34C2-4FCE-90B8-7CDB4B13EC54}" type="slidenum">
              <a:rPr lang="es-MX" smtClean="0"/>
              <a:t>‹Nº›</a:t>
            </a:fld>
            <a:endParaRPr lang="es-MX"/>
          </a:p>
        </p:txBody>
      </p:sp>
      <p:pic>
        <p:nvPicPr>
          <p:cNvPr id="7" name="Imagen 6"/>
          <p:cNvPicPr>
            <a:picLocks noChangeAspect="1"/>
          </p:cNvPicPr>
          <p:nvPr userDrawn="1"/>
        </p:nvPicPr>
        <p:blipFill>
          <a:blip r:embed="rId13" cstate="print">
            <a:lum bright="70000" contrast="-70000"/>
            <a:extLst>
              <a:ext uri="{28A0092B-C50C-407E-A947-70E740481C1C}">
                <a14:useLocalDpi xmlns:a14="http://schemas.microsoft.com/office/drawing/2010/main" val="0"/>
              </a:ext>
            </a:extLst>
          </a:blip>
          <a:stretch>
            <a:fillRect/>
          </a:stretch>
        </p:blipFill>
        <p:spPr>
          <a:xfrm>
            <a:off x="1161184" y="1206135"/>
            <a:ext cx="9518904" cy="4645152"/>
          </a:xfrm>
          <a:prstGeom prst="rect">
            <a:avLst/>
          </a:prstGeom>
        </p:spPr>
      </p:pic>
    </p:spTree>
    <p:extLst>
      <p:ext uri="{BB962C8B-B14F-4D97-AF65-F5344CB8AC3E}">
        <p14:creationId xmlns:p14="http://schemas.microsoft.com/office/powerpoint/2010/main" val="1431884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914389" y="1569689"/>
            <a:ext cx="6091825" cy="1655762"/>
          </a:xfrm>
        </p:spPr>
        <p:txBody>
          <a:bodyPr>
            <a:noAutofit/>
          </a:bodyPr>
          <a:lstStyle/>
          <a:p>
            <a:pPr>
              <a:lnSpc>
                <a:spcPct val="220000"/>
              </a:lnSpc>
            </a:pPr>
            <a:r>
              <a:rPr lang="es-MX" sz="4000" b="1" dirty="0">
                <a:solidFill>
                  <a:srgbClr val="002060"/>
                </a:solidFill>
                <a:latin typeface="Montserrat" panose="00000500000000000000" pitchFamily="50" charset="0"/>
              </a:rPr>
              <a:t>RESIDENCIAS</a:t>
            </a:r>
            <a:r>
              <a:rPr lang="es-MX" sz="4000" b="1" dirty="0">
                <a:solidFill>
                  <a:srgbClr val="002060"/>
                </a:solidFill>
              </a:rPr>
              <a:t> </a:t>
            </a:r>
          </a:p>
          <a:p>
            <a:pPr>
              <a:lnSpc>
                <a:spcPct val="220000"/>
              </a:lnSpc>
            </a:pPr>
            <a:r>
              <a:rPr lang="es-MX" sz="4000" b="1" dirty="0">
                <a:solidFill>
                  <a:srgbClr val="002060"/>
                </a:solidFill>
                <a:latin typeface="Montserrat" panose="00000500000000000000" pitchFamily="50" charset="0"/>
              </a:rPr>
              <a:t>PROFESIONALES</a:t>
            </a:r>
          </a:p>
        </p:txBody>
      </p:sp>
      <p:sp>
        <p:nvSpPr>
          <p:cNvPr id="2" name="Rectángulo 1"/>
          <p:cNvSpPr/>
          <p:nvPr/>
        </p:nvSpPr>
        <p:spPr>
          <a:xfrm>
            <a:off x="8196316" y="5486400"/>
            <a:ext cx="2593603" cy="120178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sz="3600" dirty="0" smtClean="0">
                <a:ln w="0"/>
                <a:solidFill>
                  <a:srgbClr val="002060"/>
                </a:solidFill>
                <a:effectLst>
                  <a:outerShdw blurRad="38100" dist="25400" dir="5400000" algn="ctr" rotWithShape="0">
                    <a:srgbClr val="6E747A">
                      <a:alpha val="43000"/>
                    </a:srgbClr>
                  </a:outerShdw>
                </a:effectLst>
              </a:rPr>
              <a:t>Enero 2023</a:t>
            </a:r>
            <a:endParaRPr lang="es-MX" sz="3600" dirty="0">
              <a:ln w="0"/>
              <a:solidFill>
                <a:srgbClr val="002060"/>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160699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A7B1D300-DC45-455C-A0BA-E0F494574691}"/>
              </a:ext>
            </a:extLst>
          </p:cNvPr>
          <p:cNvSpPr txBox="1">
            <a:spLocks/>
          </p:cNvSpPr>
          <p:nvPr/>
        </p:nvSpPr>
        <p:spPr>
          <a:xfrm>
            <a:off x="720371" y="373487"/>
            <a:ext cx="11085291" cy="577885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ts val="4500"/>
              </a:lnSpc>
              <a:buNone/>
            </a:pPr>
            <a:r>
              <a:rPr lang="es-MX" b="1" dirty="0">
                <a:latin typeface="Montserrat" panose="00000500000000000000" pitchFamily="50" charset="0"/>
              </a:rPr>
              <a:t>7.7</a:t>
            </a:r>
            <a:r>
              <a:rPr lang="es-MX" b="1" dirty="0">
                <a:solidFill>
                  <a:srgbClr val="002060"/>
                </a:solidFill>
                <a:latin typeface="Montserrat" panose="00000500000000000000" pitchFamily="50" charset="0"/>
              </a:rPr>
              <a:t> La asignación de proyectos de residencia profesional, se debe realizar en periodos previos a la elección de la carga académica del inicio al periodo escolar y sólo podrá autorizarse en periodos intermedios si la empresa, organismo o dependencia demanda la participación de residentes, siempre y cuando se tenga el tiempo suficiente para no afectar su desempeño y se cuenta con asesor interno disponible que tenga las competencias profesionales acordes al proyecto que se le asigne para atender la demanda.</a:t>
            </a:r>
          </a:p>
        </p:txBody>
      </p:sp>
    </p:spTree>
    <p:extLst>
      <p:ext uri="{BB962C8B-B14F-4D97-AF65-F5344CB8AC3E}">
        <p14:creationId xmlns:p14="http://schemas.microsoft.com/office/powerpoint/2010/main" val="3705748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4FBE745-5E74-4B6B-97E3-433B4C830D8B}"/>
              </a:ext>
            </a:extLst>
          </p:cNvPr>
          <p:cNvSpPr/>
          <p:nvPr/>
        </p:nvSpPr>
        <p:spPr>
          <a:xfrm>
            <a:off x="657712" y="276524"/>
            <a:ext cx="10884928" cy="6340197"/>
          </a:xfrm>
          <a:prstGeom prst="rect">
            <a:avLst/>
          </a:prstGeom>
        </p:spPr>
        <p:txBody>
          <a:bodyPr wrap="square">
            <a:spAutoFit/>
          </a:bodyPr>
          <a:lstStyle/>
          <a:p>
            <a:pPr algn="just">
              <a:lnSpc>
                <a:spcPct val="200000"/>
              </a:lnSpc>
            </a:pPr>
            <a:r>
              <a:rPr lang="es-MX" sz="2800" b="1" dirty="0">
                <a:latin typeface="Montserrat" panose="00000500000000000000" pitchFamily="50" charset="0"/>
              </a:rPr>
              <a:t>11. DEL ESTUDIANTE</a:t>
            </a:r>
          </a:p>
          <a:p>
            <a:pPr algn="just">
              <a:lnSpc>
                <a:spcPct val="200000"/>
              </a:lnSpc>
            </a:pPr>
            <a:endParaRPr lang="es-MX" sz="2800" b="1" dirty="0">
              <a:latin typeface="Montserrat" panose="00000500000000000000" pitchFamily="50" charset="0"/>
            </a:endParaRPr>
          </a:p>
          <a:p>
            <a:pPr marL="633413" indent="-549275" algn="just">
              <a:lnSpc>
                <a:spcPct val="150000"/>
              </a:lnSpc>
            </a:pPr>
            <a:r>
              <a:rPr lang="es-MX" sz="2800" b="1" dirty="0">
                <a:solidFill>
                  <a:srgbClr val="002060"/>
                </a:solidFill>
                <a:latin typeface="Montserrat" panose="00000500000000000000" pitchFamily="50" charset="0"/>
              </a:rPr>
              <a:t>11.1 Es responsable de cumplir con un trabajo profesional basado en las    competencias adquiridas. </a:t>
            </a:r>
          </a:p>
          <a:p>
            <a:pPr marL="717550" indent="-717550" algn="just">
              <a:lnSpc>
                <a:spcPct val="150000"/>
              </a:lnSpc>
            </a:pPr>
            <a:r>
              <a:rPr lang="es-MX" sz="2800" b="1" dirty="0">
                <a:solidFill>
                  <a:srgbClr val="002060"/>
                </a:solidFill>
                <a:latin typeface="Montserrat" panose="00000500000000000000" pitchFamily="50" charset="0"/>
              </a:rPr>
              <a:t>11.2 El horario diario de actividades del residente en el desarrollo de su proyecto lo establecerá la empresa, organismo o dependencia. </a:t>
            </a:r>
          </a:p>
        </p:txBody>
      </p:sp>
    </p:spTree>
    <p:extLst>
      <p:ext uri="{BB962C8B-B14F-4D97-AF65-F5344CB8AC3E}">
        <p14:creationId xmlns:p14="http://schemas.microsoft.com/office/powerpoint/2010/main" val="1644613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4FBE745-5E74-4B6B-97E3-433B4C830D8B}"/>
              </a:ext>
            </a:extLst>
          </p:cNvPr>
          <p:cNvSpPr/>
          <p:nvPr/>
        </p:nvSpPr>
        <p:spPr>
          <a:xfrm>
            <a:off x="374073" y="330112"/>
            <a:ext cx="11375341" cy="6427401"/>
          </a:xfrm>
          <a:prstGeom prst="rect">
            <a:avLst/>
          </a:prstGeom>
        </p:spPr>
        <p:txBody>
          <a:bodyPr wrap="square">
            <a:spAutoFit/>
          </a:bodyPr>
          <a:lstStyle/>
          <a:p>
            <a:pPr algn="just">
              <a:lnSpc>
                <a:spcPts val="3800"/>
              </a:lnSpc>
            </a:pPr>
            <a:r>
              <a:rPr lang="es-MX" sz="3000" b="1" dirty="0">
                <a:latin typeface="Montserrat" panose="00000500000000000000" pitchFamily="50" charset="0"/>
              </a:rPr>
              <a:t>11.3 </a:t>
            </a:r>
            <a:r>
              <a:rPr lang="es-MX" sz="3000" b="1" dirty="0">
                <a:solidFill>
                  <a:srgbClr val="002060"/>
                </a:solidFill>
                <a:latin typeface="Montserrat" panose="00000500000000000000" pitchFamily="50" charset="0"/>
              </a:rPr>
              <a:t>Cuando el estudiante realiza su residencia, debe reinscribirse al Instituto Tecnológico optando por lo siguiente: </a:t>
            </a:r>
          </a:p>
          <a:p>
            <a:pPr algn="just">
              <a:lnSpc>
                <a:spcPts val="3800"/>
              </a:lnSpc>
            </a:pPr>
            <a:endParaRPr lang="es-MX" sz="3000" b="1" dirty="0">
              <a:solidFill>
                <a:srgbClr val="002060"/>
              </a:solidFill>
              <a:latin typeface="Montserrat" panose="00000500000000000000" pitchFamily="50" charset="0"/>
            </a:endParaRPr>
          </a:p>
          <a:p>
            <a:pPr marL="914400" lvl="1" indent="-457200" algn="just">
              <a:lnSpc>
                <a:spcPts val="3800"/>
              </a:lnSpc>
              <a:buAutoNum type="alphaLcParenR"/>
            </a:pPr>
            <a:r>
              <a:rPr lang="es-MX" sz="3000" b="1" dirty="0">
                <a:solidFill>
                  <a:srgbClr val="002060"/>
                </a:solidFill>
                <a:latin typeface="Montserrat" panose="00000500000000000000" pitchFamily="50" charset="0"/>
              </a:rPr>
              <a:t>Exclusiva de la residencia profesional si se realiza a tiempo completo.</a:t>
            </a:r>
          </a:p>
          <a:p>
            <a:pPr lvl="1" algn="just">
              <a:lnSpc>
                <a:spcPts val="3800"/>
              </a:lnSpc>
            </a:pPr>
            <a:endParaRPr lang="es-MX" sz="3000" b="1" dirty="0">
              <a:solidFill>
                <a:srgbClr val="002060"/>
              </a:solidFill>
              <a:latin typeface="Montserrat" panose="00000500000000000000" pitchFamily="50" charset="0"/>
            </a:endParaRPr>
          </a:p>
          <a:p>
            <a:pPr lvl="1" algn="just">
              <a:lnSpc>
                <a:spcPts val="3800"/>
              </a:lnSpc>
            </a:pPr>
            <a:r>
              <a:rPr lang="es-MX" sz="3000" b="1" dirty="0">
                <a:solidFill>
                  <a:srgbClr val="002060"/>
                </a:solidFill>
                <a:latin typeface="Montserrat" panose="00000500000000000000" pitchFamily="50" charset="0"/>
              </a:rPr>
              <a:t>b) Cuando determine la DEP en colaboración con el coordinador de carrera, tomando en cuenta el historial académico del estudiante, que demuestre si puede atender adecuadamente sus actividades académicas sin descuidar su desempeño en la residencia profesional.</a:t>
            </a:r>
          </a:p>
        </p:txBody>
      </p:sp>
    </p:spTree>
    <p:extLst>
      <p:ext uri="{BB962C8B-B14F-4D97-AF65-F5344CB8AC3E}">
        <p14:creationId xmlns:p14="http://schemas.microsoft.com/office/powerpoint/2010/main" val="2538040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5BC1BFF-6D4E-432F-818E-C36F95CF6C7F}"/>
              </a:ext>
            </a:extLst>
          </p:cNvPr>
          <p:cNvSpPr/>
          <p:nvPr/>
        </p:nvSpPr>
        <p:spPr>
          <a:xfrm>
            <a:off x="488514" y="20367"/>
            <a:ext cx="11249701" cy="7058343"/>
          </a:xfrm>
          <a:prstGeom prst="rect">
            <a:avLst/>
          </a:prstGeom>
        </p:spPr>
        <p:txBody>
          <a:bodyPr wrap="square">
            <a:spAutoFit/>
          </a:bodyPr>
          <a:lstStyle/>
          <a:p>
            <a:pPr algn="just">
              <a:lnSpc>
                <a:spcPts val="3200"/>
              </a:lnSpc>
            </a:pPr>
            <a:r>
              <a:rPr lang="es-MX" sz="2400" b="1" dirty="0">
                <a:latin typeface="Montserrat" panose="00000500000000000000" pitchFamily="50" charset="0"/>
              </a:rPr>
              <a:t>11.4. </a:t>
            </a:r>
            <a:r>
              <a:rPr lang="es-MX" sz="2400" b="1" dirty="0">
                <a:solidFill>
                  <a:srgbClr val="002060"/>
                </a:solidFill>
                <a:latin typeface="Montserrat" panose="00000500000000000000" pitchFamily="50" charset="0"/>
              </a:rPr>
              <a:t>Una vez asignado el proyecto de residencia profesional el estudiante deberá sustentar la entrevista con su asesor interno y externo, para determinar la metodología de trabajo acorde a las expectativas del proyecto. </a:t>
            </a:r>
          </a:p>
          <a:p>
            <a:pPr algn="just">
              <a:lnSpc>
                <a:spcPts val="3200"/>
              </a:lnSpc>
            </a:pPr>
            <a:endParaRPr lang="es-MX" sz="2400" b="1" dirty="0">
              <a:solidFill>
                <a:srgbClr val="002060"/>
              </a:solidFill>
              <a:latin typeface="Montserrat" panose="00000500000000000000" pitchFamily="50" charset="0"/>
            </a:endParaRPr>
          </a:p>
          <a:p>
            <a:pPr algn="just">
              <a:lnSpc>
                <a:spcPts val="3200"/>
              </a:lnSpc>
            </a:pPr>
            <a:r>
              <a:rPr lang="es-MX" sz="2400" b="1" dirty="0">
                <a:latin typeface="Montserrat" panose="00000500000000000000" pitchFamily="50" charset="0"/>
              </a:rPr>
              <a:t>11.5. </a:t>
            </a:r>
            <a:r>
              <a:rPr lang="es-MX" sz="2400" b="1" dirty="0">
                <a:solidFill>
                  <a:srgbClr val="002060"/>
                </a:solidFill>
                <a:latin typeface="Montserrat" panose="00000500000000000000" pitchFamily="50" charset="0"/>
              </a:rPr>
              <a:t>Por circunstancias especiales, no imputables al estudiante, tales como: huelgas, quiebras, cierre de empresas, organismo o dependencia, cambio de políticas empresariales u otras que haya tenido, podrá solicitar la cancelación y asignación de otro proyecto, o cualquier otra causa plenamente justificada. </a:t>
            </a:r>
          </a:p>
          <a:p>
            <a:pPr algn="just">
              <a:lnSpc>
                <a:spcPts val="3200"/>
              </a:lnSpc>
            </a:pPr>
            <a:endParaRPr lang="es-MX" sz="2400" b="1" dirty="0">
              <a:solidFill>
                <a:srgbClr val="002060"/>
              </a:solidFill>
              <a:latin typeface="Montserrat" panose="00000500000000000000" pitchFamily="50" charset="0"/>
            </a:endParaRPr>
          </a:p>
          <a:p>
            <a:pPr algn="just">
              <a:lnSpc>
                <a:spcPts val="3200"/>
              </a:lnSpc>
            </a:pPr>
            <a:r>
              <a:rPr lang="es-MX" sz="2400" b="1" dirty="0">
                <a:latin typeface="Montserrat" panose="00000500000000000000" pitchFamily="50" charset="0"/>
              </a:rPr>
              <a:t>11.6. </a:t>
            </a:r>
            <a:r>
              <a:rPr lang="es-MX" sz="2400" b="1" dirty="0">
                <a:solidFill>
                  <a:srgbClr val="002060"/>
                </a:solidFill>
                <a:latin typeface="Montserrat" panose="00000500000000000000" pitchFamily="50" charset="0"/>
              </a:rPr>
              <a:t>El residente dispondrá de quince días como tiempo máximo a partir de la fecha en que concluyó las actividades de la Residencia Profesional, para entregar la documentación establecida en el numeral 12.4 a la División de Estudios Profesionales.</a:t>
            </a:r>
          </a:p>
        </p:txBody>
      </p:sp>
    </p:spTree>
    <p:extLst>
      <p:ext uri="{BB962C8B-B14F-4D97-AF65-F5344CB8AC3E}">
        <p14:creationId xmlns:p14="http://schemas.microsoft.com/office/powerpoint/2010/main" val="3298270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F6FEC33-7292-443A-BAE5-867052EEF99A}"/>
              </a:ext>
            </a:extLst>
          </p:cNvPr>
          <p:cNvSpPr/>
          <p:nvPr/>
        </p:nvSpPr>
        <p:spPr>
          <a:xfrm>
            <a:off x="351692" y="103783"/>
            <a:ext cx="11451102" cy="6760825"/>
          </a:xfrm>
          <a:prstGeom prst="rect">
            <a:avLst/>
          </a:prstGeom>
        </p:spPr>
        <p:txBody>
          <a:bodyPr wrap="square">
            <a:spAutoFit/>
          </a:bodyPr>
          <a:lstStyle/>
          <a:p>
            <a:pPr algn="ctr">
              <a:lnSpc>
                <a:spcPts val="4000"/>
              </a:lnSpc>
            </a:pPr>
            <a:r>
              <a:rPr lang="es-MX" sz="3200" b="1" dirty="0">
                <a:solidFill>
                  <a:srgbClr val="002060"/>
                </a:solidFill>
                <a:latin typeface="Montserrat" panose="00000500000000000000" pitchFamily="50" charset="0"/>
              </a:rPr>
              <a:t>ACREDITACIÓN</a:t>
            </a:r>
          </a:p>
          <a:p>
            <a:pPr algn="just">
              <a:lnSpc>
                <a:spcPts val="4000"/>
              </a:lnSpc>
            </a:pPr>
            <a:r>
              <a:rPr lang="es-MX" sz="2600" b="1" dirty="0">
                <a:latin typeface="Montserrat" panose="00000500000000000000" pitchFamily="50" charset="0"/>
              </a:rPr>
              <a:t>12.2 </a:t>
            </a:r>
            <a:r>
              <a:rPr lang="es-MX" sz="2600" b="1" dirty="0">
                <a:solidFill>
                  <a:srgbClr val="002060"/>
                </a:solidFill>
                <a:latin typeface="Montserrat" panose="00000500000000000000" pitchFamily="50" charset="0"/>
              </a:rPr>
              <a:t>Será requisito para la acreditación de la residencia profesional, la elaboración de un informe técnico del proyecto realizado en formato electrónico, de acuerdo a la estructura del Anexo II. </a:t>
            </a:r>
          </a:p>
          <a:p>
            <a:pPr algn="just">
              <a:lnSpc>
                <a:spcPts val="4000"/>
              </a:lnSpc>
            </a:pPr>
            <a:endParaRPr lang="es-MX" sz="2600" b="1" dirty="0">
              <a:solidFill>
                <a:srgbClr val="002060"/>
              </a:solidFill>
              <a:latin typeface="Montserrat" panose="00000500000000000000" pitchFamily="50" charset="0"/>
            </a:endParaRPr>
          </a:p>
          <a:p>
            <a:pPr algn="just">
              <a:lnSpc>
                <a:spcPts val="4000"/>
              </a:lnSpc>
            </a:pPr>
            <a:r>
              <a:rPr lang="es-MX" sz="2600" b="1" dirty="0">
                <a:latin typeface="Montserrat" panose="00000500000000000000" pitchFamily="50" charset="0"/>
              </a:rPr>
              <a:t>12.3</a:t>
            </a:r>
            <a:r>
              <a:rPr lang="es-MX" sz="2600" b="1" dirty="0">
                <a:solidFill>
                  <a:srgbClr val="002060"/>
                </a:solidFill>
                <a:latin typeface="Montserrat" panose="00000500000000000000" pitchFamily="50" charset="0"/>
              </a:rPr>
              <a:t> Una vez concluido el informe técnico por el estudiante, la asignación de la calificación del nivel de desempeño alcanzado en la residencia la realizará el asesor interno con base al Anexo III, quien deberá asentarla en el acta de calificación de residencia profesional, emitida por el Departamento de Servicios Escolares.</a:t>
            </a:r>
          </a:p>
        </p:txBody>
      </p:sp>
    </p:spTree>
    <p:extLst>
      <p:ext uri="{BB962C8B-B14F-4D97-AF65-F5344CB8AC3E}">
        <p14:creationId xmlns:p14="http://schemas.microsoft.com/office/powerpoint/2010/main" val="3218896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B370777-9239-419E-8825-71E8A3C185AC}"/>
              </a:ext>
            </a:extLst>
          </p:cNvPr>
          <p:cNvSpPr/>
          <p:nvPr/>
        </p:nvSpPr>
        <p:spPr>
          <a:xfrm>
            <a:off x="549446" y="181722"/>
            <a:ext cx="11062181" cy="6694140"/>
          </a:xfrm>
          <a:prstGeom prst="rect">
            <a:avLst/>
          </a:prstGeom>
        </p:spPr>
        <p:txBody>
          <a:bodyPr wrap="square">
            <a:spAutoFit/>
          </a:bodyPr>
          <a:lstStyle/>
          <a:p>
            <a:pPr algn="just">
              <a:lnSpc>
                <a:spcPct val="150000"/>
              </a:lnSpc>
            </a:pPr>
            <a:r>
              <a:rPr lang="es-MX" sz="2600" b="1" dirty="0">
                <a:solidFill>
                  <a:srgbClr val="002060"/>
                </a:solidFill>
                <a:latin typeface="Montserrat" panose="00000500000000000000" pitchFamily="50" charset="0"/>
              </a:rPr>
              <a:t>12.4 Se considerará que una residencia profesional </a:t>
            </a:r>
            <a:r>
              <a:rPr lang="es-MX" sz="2600" b="1" u="sng" dirty="0">
                <a:effectLst>
                  <a:outerShdw blurRad="38100" dist="38100" dir="2700000" algn="tl">
                    <a:srgbClr val="000000">
                      <a:alpha val="43137"/>
                    </a:srgbClr>
                  </a:outerShdw>
                </a:effectLst>
                <a:latin typeface="Montserrat" panose="00000500000000000000" pitchFamily="50" charset="0"/>
              </a:rPr>
              <a:t>se ha concluido</a:t>
            </a:r>
            <a:r>
              <a:rPr lang="es-MX" sz="2600" b="1" dirty="0">
                <a:solidFill>
                  <a:srgbClr val="FF0000"/>
                </a:solidFill>
                <a:latin typeface="Montserrat" panose="00000500000000000000" pitchFamily="50" charset="0"/>
              </a:rPr>
              <a:t> </a:t>
            </a:r>
            <a:r>
              <a:rPr lang="es-MX" sz="2600" b="1" dirty="0">
                <a:solidFill>
                  <a:srgbClr val="002060"/>
                </a:solidFill>
                <a:latin typeface="Montserrat" panose="00000500000000000000" pitchFamily="50" charset="0"/>
              </a:rPr>
              <a:t>cuando el residente entregue a la División Estudios Profesionales la siguiente documentación:</a:t>
            </a:r>
          </a:p>
          <a:p>
            <a:pPr algn="just">
              <a:lnSpc>
                <a:spcPct val="150000"/>
              </a:lnSpc>
            </a:pPr>
            <a:endParaRPr lang="es-MX" sz="2600" b="1" dirty="0">
              <a:solidFill>
                <a:srgbClr val="002060"/>
              </a:solidFill>
              <a:latin typeface="Montserrat" panose="00000500000000000000" pitchFamily="50" charset="0"/>
            </a:endParaRPr>
          </a:p>
          <a:p>
            <a:pPr marL="914400" lvl="1" indent="-457200" algn="just">
              <a:lnSpc>
                <a:spcPct val="150000"/>
              </a:lnSpc>
              <a:buFont typeface="Wingdings" panose="05000000000000000000" pitchFamily="2" charset="2"/>
              <a:buChar char="ü"/>
            </a:pPr>
            <a:r>
              <a:rPr lang="es-MX" sz="2600" b="1" dirty="0">
                <a:solidFill>
                  <a:srgbClr val="002060"/>
                </a:solidFill>
                <a:latin typeface="Montserrat" panose="00000500000000000000" pitchFamily="50" charset="0"/>
              </a:rPr>
              <a:t>Formato de evaluación del proyecto firmado por los asesores interno(s) y externo(s) (Anexo III).</a:t>
            </a:r>
          </a:p>
          <a:p>
            <a:pPr marL="914400" lvl="1" indent="-457200" algn="just">
              <a:lnSpc>
                <a:spcPct val="150000"/>
              </a:lnSpc>
              <a:buFont typeface="Wingdings" panose="05000000000000000000" pitchFamily="2" charset="2"/>
              <a:buChar char="ü"/>
            </a:pPr>
            <a:r>
              <a:rPr lang="es-MX" sz="2600" b="1" dirty="0">
                <a:solidFill>
                  <a:srgbClr val="002060"/>
                </a:solidFill>
                <a:latin typeface="Montserrat" panose="00000500000000000000" pitchFamily="50" charset="0"/>
              </a:rPr>
              <a:t>Copia digital de su informe técnico</a:t>
            </a:r>
          </a:p>
          <a:p>
            <a:pPr marL="914400" lvl="1" indent="-457200" algn="just">
              <a:lnSpc>
                <a:spcPct val="150000"/>
              </a:lnSpc>
              <a:buFont typeface="Wingdings" panose="05000000000000000000" pitchFamily="2" charset="2"/>
              <a:buChar char="ü"/>
            </a:pPr>
            <a:r>
              <a:rPr lang="es-MX" sz="2600" b="1" dirty="0">
                <a:solidFill>
                  <a:srgbClr val="002060"/>
                </a:solidFill>
                <a:latin typeface="Montserrat" panose="00000500000000000000" pitchFamily="50" charset="0"/>
              </a:rPr>
              <a:t>Copia del acta de calificación de residencia profesional emitida por el Departamento de Servicios Escolares.</a:t>
            </a:r>
          </a:p>
        </p:txBody>
      </p:sp>
    </p:spTree>
    <p:extLst>
      <p:ext uri="{BB962C8B-B14F-4D97-AF65-F5344CB8AC3E}">
        <p14:creationId xmlns:p14="http://schemas.microsoft.com/office/powerpoint/2010/main" val="45989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p:cNvSpPr/>
          <p:nvPr/>
        </p:nvSpPr>
        <p:spPr>
          <a:xfrm>
            <a:off x="253372" y="1573850"/>
            <a:ext cx="11832783" cy="4247317"/>
          </a:xfrm>
          <a:prstGeom prst="rect">
            <a:avLst/>
          </a:prstGeom>
        </p:spPr>
        <p:txBody>
          <a:bodyPr wrap="square">
            <a:spAutoFit/>
          </a:bodyPr>
          <a:lstStyle/>
          <a:p>
            <a:pPr>
              <a:lnSpc>
                <a:spcPct val="150000"/>
              </a:lnSpc>
            </a:pPr>
            <a:r>
              <a:rPr lang="es-MX" b="1" dirty="0">
                <a:solidFill>
                  <a:srgbClr val="000066"/>
                </a:solidFill>
                <a:latin typeface="Montserrat" panose="00000500000000000000" pitchFamily="50" charset="0"/>
              </a:rPr>
              <a:t>ENTREGA DE DOCUMENTOS </a:t>
            </a:r>
            <a:r>
              <a:rPr lang="es-MX" dirty="0">
                <a:solidFill>
                  <a:srgbClr val="000066"/>
                </a:solidFill>
                <a:latin typeface="Montserrat" panose="00000500000000000000" pitchFamily="50" charset="0"/>
              </a:rPr>
              <a:t>(</a:t>
            </a:r>
            <a:r>
              <a:rPr lang="es-MX" dirty="0" smtClean="0">
                <a:solidFill>
                  <a:srgbClr val="000066"/>
                </a:solidFill>
                <a:latin typeface="Montserrat" panose="00000500000000000000" pitchFamily="50" charset="0"/>
              </a:rPr>
              <a:t>Constanci</a:t>
            </a:r>
            <a:r>
              <a:rPr lang="es-MX" dirty="0" smtClean="0">
                <a:solidFill>
                  <a:srgbClr val="000066"/>
                </a:solidFill>
                <a:latin typeface="Montserrat" panose="00000500000000000000" pitchFamily="50" charset="0"/>
              </a:rPr>
              <a:t>a de </a:t>
            </a:r>
            <a:r>
              <a:rPr lang="es-MX" dirty="0" smtClean="0">
                <a:solidFill>
                  <a:srgbClr val="000066"/>
                </a:solidFill>
                <a:latin typeface="Montserrat" panose="00000500000000000000" pitchFamily="50" charset="0"/>
              </a:rPr>
              <a:t>Servicio </a:t>
            </a:r>
            <a:r>
              <a:rPr lang="es-MX" dirty="0">
                <a:solidFill>
                  <a:srgbClr val="000066"/>
                </a:solidFill>
                <a:latin typeface="Montserrat" panose="00000500000000000000" pitchFamily="50" charset="0"/>
              </a:rPr>
              <a:t>Social,          Recibo de pago, Solicitud </a:t>
            </a:r>
            <a:r>
              <a:rPr lang="es-MX" dirty="0" smtClean="0">
                <a:solidFill>
                  <a:srgbClr val="000066"/>
                </a:solidFill>
                <a:latin typeface="Montserrat" panose="00000500000000000000" pitchFamily="50" charset="0"/>
              </a:rPr>
              <a:t>en Word y en el SII, </a:t>
            </a:r>
            <a:r>
              <a:rPr lang="es-MX" dirty="0">
                <a:solidFill>
                  <a:srgbClr val="000066"/>
                </a:solidFill>
                <a:latin typeface="Montserrat" panose="00000500000000000000" pitchFamily="50" charset="0"/>
              </a:rPr>
              <a:t>Anteproyecto) 			</a:t>
            </a:r>
            <a:r>
              <a:rPr lang="es-MX" b="1" dirty="0">
                <a:solidFill>
                  <a:srgbClr val="000066"/>
                </a:solidFill>
                <a:latin typeface="Montserrat" panose="00000500000000000000" pitchFamily="50" charset="0"/>
              </a:rPr>
              <a:t>30 enero – 3 de febrero</a:t>
            </a:r>
          </a:p>
          <a:p>
            <a:pPr>
              <a:lnSpc>
                <a:spcPct val="150000"/>
              </a:lnSpc>
            </a:pPr>
            <a:r>
              <a:rPr lang="es-MX" dirty="0">
                <a:solidFill>
                  <a:srgbClr val="000066"/>
                </a:solidFill>
                <a:latin typeface="Montserrat" panose="00000500000000000000" pitchFamily="50" charset="0"/>
              </a:rPr>
              <a:t>Período de realización					</a:t>
            </a:r>
            <a:r>
              <a:rPr lang="es-MX" dirty="0" smtClean="0">
                <a:solidFill>
                  <a:srgbClr val="000066"/>
                </a:solidFill>
                <a:latin typeface="Montserrat" panose="00000500000000000000" pitchFamily="50" charset="0"/>
              </a:rPr>
              <a:t>	</a:t>
            </a:r>
            <a:r>
              <a:rPr lang="es-MX" b="1" dirty="0" smtClean="0">
                <a:solidFill>
                  <a:srgbClr val="000066"/>
                </a:solidFill>
                <a:latin typeface="Montserrat" panose="00000500000000000000" pitchFamily="50" charset="0"/>
              </a:rPr>
              <a:t>30 </a:t>
            </a:r>
            <a:r>
              <a:rPr lang="es-MX" b="1" dirty="0">
                <a:solidFill>
                  <a:srgbClr val="000066"/>
                </a:solidFill>
                <a:latin typeface="Montserrat" panose="00000500000000000000" pitchFamily="50" charset="0"/>
              </a:rPr>
              <a:t>enero al 2 de junio</a:t>
            </a:r>
          </a:p>
          <a:p>
            <a:pPr>
              <a:lnSpc>
                <a:spcPct val="150000"/>
              </a:lnSpc>
            </a:pPr>
            <a:r>
              <a:rPr lang="es-MX" dirty="0">
                <a:solidFill>
                  <a:srgbClr val="000066"/>
                </a:solidFill>
                <a:latin typeface="Montserrat" panose="00000500000000000000" pitchFamily="50" charset="0"/>
              </a:rPr>
              <a:t>Entrega de carta de presentación   </a:t>
            </a:r>
            <a:r>
              <a:rPr lang="es-MX" b="1" dirty="0">
                <a:solidFill>
                  <a:srgbClr val="000066"/>
                </a:solidFill>
                <a:latin typeface="Montserrat" panose="00000500000000000000" pitchFamily="50" charset="0"/>
              </a:rPr>
              <a:t>            	</a:t>
            </a:r>
            <a:r>
              <a:rPr lang="es-MX" b="1" dirty="0">
                <a:solidFill>
                  <a:srgbClr val="000066"/>
                </a:solidFill>
                <a:latin typeface="Montserrat" panose="00000500000000000000" pitchFamily="50" charset="0"/>
              </a:rPr>
              <a:t>	</a:t>
            </a:r>
            <a:r>
              <a:rPr lang="es-MX" b="1" dirty="0" smtClean="0">
                <a:solidFill>
                  <a:srgbClr val="000066"/>
                </a:solidFill>
                <a:latin typeface="Montserrat" panose="00000500000000000000" pitchFamily="50" charset="0"/>
              </a:rPr>
              <a:t>30 </a:t>
            </a:r>
            <a:r>
              <a:rPr lang="es-MX" b="1" dirty="0">
                <a:solidFill>
                  <a:srgbClr val="000066"/>
                </a:solidFill>
                <a:latin typeface="Montserrat" panose="00000500000000000000" pitchFamily="50" charset="0"/>
              </a:rPr>
              <a:t>enero – 3 de febrero</a:t>
            </a:r>
          </a:p>
          <a:p>
            <a:pPr>
              <a:lnSpc>
                <a:spcPct val="150000"/>
              </a:lnSpc>
            </a:pPr>
            <a:r>
              <a:rPr lang="es-MX" dirty="0">
                <a:solidFill>
                  <a:srgbClr val="000066"/>
                </a:solidFill>
                <a:latin typeface="Montserrat" panose="00000500000000000000" pitchFamily="50" charset="0"/>
              </a:rPr>
              <a:t>Carta de aceptación     </a:t>
            </a:r>
            <a:r>
              <a:rPr lang="es-MX" b="1" dirty="0">
                <a:solidFill>
                  <a:srgbClr val="000066"/>
                </a:solidFill>
                <a:latin typeface="Montserrat" panose="00000500000000000000" pitchFamily="50" charset="0"/>
              </a:rPr>
              <a:t>		                 		</a:t>
            </a:r>
            <a:r>
              <a:rPr lang="es-MX" b="1" dirty="0" smtClean="0">
                <a:solidFill>
                  <a:srgbClr val="000066"/>
                </a:solidFill>
                <a:latin typeface="Montserrat" panose="00000500000000000000" pitchFamily="50" charset="0"/>
              </a:rPr>
              <a:t>30 </a:t>
            </a:r>
            <a:r>
              <a:rPr lang="es-MX" b="1" dirty="0">
                <a:solidFill>
                  <a:srgbClr val="000066"/>
                </a:solidFill>
                <a:latin typeface="Montserrat" panose="00000500000000000000" pitchFamily="50" charset="0"/>
              </a:rPr>
              <a:t>enero – 3 de febrero</a:t>
            </a:r>
          </a:p>
          <a:p>
            <a:pPr>
              <a:lnSpc>
                <a:spcPct val="150000"/>
              </a:lnSpc>
            </a:pPr>
            <a:r>
              <a:rPr lang="es-MX" dirty="0">
                <a:solidFill>
                  <a:srgbClr val="000066"/>
                </a:solidFill>
                <a:latin typeface="Montserrat" panose="00000500000000000000" pitchFamily="50" charset="0"/>
              </a:rPr>
              <a:t>Período de revisión   </a:t>
            </a:r>
            <a:r>
              <a:rPr lang="es-MX" b="1" dirty="0">
                <a:solidFill>
                  <a:srgbClr val="000066"/>
                </a:solidFill>
                <a:latin typeface="Montserrat" panose="00000500000000000000" pitchFamily="50" charset="0"/>
              </a:rPr>
              <a:t>				          	</a:t>
            </a:r>
            <a:r>
              <a:rPr lang="es-MX" b="1" dirty="0" smtClean="0">
                <a:solidFill>
                  <a:srgbClr val="000066"/>
                </a:solidFill>
                <a:latin typeface="Montserrat" panose="00000500000000000000" pitchFamily="50" charset="0"/>
              </a:rPr>
              <a:t>29 </a:t>
            </a:r>
            <a:r>
              <a:rPr lang="es-MX" b="1" dirty="0">
                <a:solidFill>
                  <a:srgbClr val="000066"/>
                </a:solidFill>
                <a:latin typeface="Montserrat" panose="00000500000000000000" pitchFamily="50" charset="0"/>
              </a:rPr>
              <a:t>de mayo al 2 de junio</a:t>
            </a:r>
          </a:p>
          <a:p>
            <a:pPr>
              <a:lnSpc>
                <a:spcPct val="150000"/>
              </a:lnSpc>
            </a:pPr>
            <a:r>
              <a:rPr lang="es-MX" dirty="0">
                <a:solidFill>
                  <a:srgbClr val="000066"/>
                </a:solidFill>
                <a:latin typeface="Montserrat" panose="00000500000000000000" pitchFamily="50" charset="0"/>
              </a:rPr>
              <a:t>Carta de terminación expedida por la Instancia      		</a:t>
            </a:r>
            <a:r>
              <a:rPr lang="es-MX" b="1" dirty="0">
                <a:solidFill>
                  <a:srgbClr val="000066"/>
                </a:solidFill>
                <a:latin typeface="Montserrat" panose="00000500000000000000" pitchFamily="50" charset="0"/>
              </a:rPr>
              <a:t> 29 de mayo al 2 de junio</a:t>
            </a:r>
          </a:p>
          <a:p>
            <a:pPr>
              <a:lnSpc>
                <a:spcPct val="150000"/>
              </a:lnSpc>
            </a:pPr>
            <a:r>
              <a:rPr lang="es-MX" dirty="0">
                <a:solidFill>
                  <a:srgbClr val="000066"/>
                </a:solidFill>
                <a:latin typeface="Montserrat" panose="00000500000000000000" pitchFamily="50" charset="0"/>
              </a:rPr>
              <a:t>Evaluación interna y externa				    	</a:t>
            </a:r>
            <a:r>
              <a:rPr lang="es-MX" b="1" dirty="0">
                <a:solidFill>
                  <a:srgbClr val="000066"/>
                </a:solidFill>
                <a:latin typeface="Montserrat" panose="00000500000000000000" pitchFamily="50" charset="0"/>
              </a:rPr>
              <a:t> 29 de mayo al 2 de junio</a:t>
            </a:r>
          </a:p>
          <a:p>
            <a:pPr>
              <a:lnSpc>
                <a:spcPct val="150000"/>
              </a:lnSpc>
            </a:pPr>
            <a:r>
              <a:rPr lang="es-MX" dirty="0">
                <a:solidFill>
                  <a:srgbClr val="000066"/>
                </a:solidFill>
                <a:latin typeface="Montserrat" panose="00000500000000000000" pitchFamily="50" charset="0"/>
              </a:rPr>
              <a:t>Entrega de informe técnico				  </a:t>
            </a:r>
            <a:r>
              <a:rPr lang="es-MX" b="1" dirty="0">
                <a:solidFill>
                  <a:srgbClr val="000066"/>
                </a:solidFill>
                <a:latin typeface="Montserrat" panose="00000500000000000000" pitchFamily="50" charset="0"/>
              </a:rPr>
              <a:t>  	</a:t>
            </a:r>
            <a:r>
              <a:rPr lang="es-MX" b="1">
                <a:solidFill>
                  <a:srgbClr val="000066"/>
                </a:solidFill>
                <a:latin typeface="Montserrat" panose="00000500000000000000" pitchFamily="50" charset="0"/>
              </a:rPr>
              <a:t> </a:t>
            </a:r>
            <a:r>
              <a:rPr lang="es-MX" b="1" smtClean="0">
                <a:solidFill>
                  <a:srgbClr val="000066"/>
                </a:solidFill>
                <a:latin typeface="Montserrat" panose="00000500000000000000" pitchFamily="50" charset="0"/>
              </a:rPr>
              <a:t>	29 </a:t>
            </a:r>
            <a:r>
              <a:rPr lang="es-MX" b="1" dirty="0">
                <a:solidFill>
                  <a:srgbClr val="000066"/>
                </a:solidFill>
                <a:latin typeface="Montserrat" panose="00000500000000000000" pitchFamily="50" charset="0"/>
              </a:rPr>
              <a:t>de mayo al 2 de junio</a:t>
            </a:r>
          </a:p>
          <a:p>
            <a:pPr>
              <a:lnSpc>
                <a:spcPct val="150000"/>
              </a:lnSpc>
            </a:pPr>
            <a:r>
              <a:rPr lang="es-MX" dirty="0">
                <a:solidFill>
                  <a:srgbClr val="000066"/>
                </a:solidFill>
                <a:latin typeface="Montserrat" panose="00000500000000000000" pitchFamily="50" charset="0"/>
              </a:rPr>
              <a:t>	 </a:t>
            </a:r>
            <a:endParaRPr lang="es-MX" sz="1600" dirty="0">
              <a:solidFill>
                <a:srgbClr val="000066"/>
              </a:solidFill>
              <a:latin typeface="Montserrat" panose="00000500000000000000" pitchFamily="50" charset="0"/>
            </a:endParaRPr>
          </a:p>
        </p:txBody>
      </p:sp>
      <p:sp>
        <p:nvSpPr>
          <p:cNvPr id="5" name="1 CuadroTexto"/>
          <p:cNvSpPr txBox="1"/>
          <p:nvPr/>
        </p:nvSpPr>
        <p:spPr>
          <a:xfrm>
            <a:off x="633782" y="358414"/>
            <a:ext cx="10783518" cy="954107"/>
          </a:xfrm>
          <a:prstGeom prst="rect">
            <a:avLst/>
          </a:prstGeom>
          <a:noFill/>
        </p:spPr>
        <p:txBody>
          <a:bodyPr wrap="square" numCol="1" rtlCol="0">
            <a:spAutoFit/>
          </a:bodyPr>
          <a:lstStyle/>
          <a:p>
            <a:pPr algn="ctr"/>
            <a:r>
              <a:rPr lang="es-MX" sz="2800" b="1" dirty="0">
                <a:solidFill>
                  <a:srgbClr val="000066"/>
                </a:solidFill>
                <a:latin typeface="Montserrat" panose="00000500000000000000" pitchFamily="50" charset="0"/>
              </a:rPr>
              <a:t>CALENDARIZACIÓN DE RESIDENCIAS PROFESIONALES </a:t>
            </a:r>
          </a:p>
          <a:p>
            <a:pPr algn="ctr"/>
            <a:r>
              <a:rPr lang="es-MX" sz="2800" b="1" dirty="0">
                <a:solidFill>
                  <a:srgbClr val="000066"/>
                </a:solidFill>
                <a:latin typeface="Montserrat" panose="00000500000000000000" pitchFamily="50" charset="0"/>
              </a:rPr>
              <a:t>ENERO - JUNIO </a:t>
            </a:r>
            <a:r>
              <a:rPr lang="es-MX" sz="2800" b="1" dirty="0" smtClean="0">
                <a:solidFill>
                  <a:srgbClr val="000066"/>
                </a:solidFill>
                <a:latin typeface="Montserrat" panose="00000500000000000000" pitchFamily="50" charset="0"/>
              </a:rPr>
              <a:t>2023</a:t>
            </a:r>
            <a:endParaRPr lang="es-MX" sz="2800" b="1" dirty="0">
              <a:solidFill>
                <a:srgbClr val="000066"/>
              </a:solidFill>
              <a:latin typeface="Montserrat" panose="00000500000000000000" pitchFamily="50" charset="0"/>
            </a:endParaRPr>
          </a:p>
        </p:txBody>
      </p:sp>
    </p:spTree>
    <p:extLst>
      <p:ext uri="{BB962C8B-B14F-4D97-AF65-F5344CB8AC3E}">
        <p14:creationId xmlns:p14="http://schemas.microsoft.com/office/powerpoint/2010/main" val="773991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73488" y="321972"/>
            <a:ext cx="11578106" cy="6259132"/>
          </a:xfrm>
        </p:spPr>
        <p:txBody>
          <a:bodyPr>
            <a:normAutofit fontScale="32500" lnSpcReduction="20000"/>
          </a:bodyPr>
          <a:lstStyle/>
          <a:p>
            <a:pPr marL="0" indent="0">
              <a:buNone/>
            </a:pPr>
            <a:r>
              <a:rPr lang="es-MX" sz="6200" b="1" dirty="0">
                <a:latin typeface="Montserrat"/>
              </a:rPr>
              <a:t>Coordinador de </a:t>
            </a:r>
            <a:r>
              <a:rPr lang="es-MX" sz="6200" b="1" dirty="0" smtClean="0">
                <a:latin typeface="Montserrat"/>
              </a:rPr>
              <a:t>Agronomía</a:t>
            </a:r>
            <a:endParaRPr lang="es-MX" sz="6200" b="1" dirty="0">
              <a:latin typeface="Montserrat"/>
            </a:endParaRPr>
          </a:p>
          <a:p>
            <a:pPr marL="0" indent="0">
              <a:buNone/>
            </a:pPr>
            <a:r>
              <a:rPr lang="es-MX" sz="7400" b="1" dirty="0">
                <a:latin typeface="Montserrat"/>
              </a:rPr>
              <a:t>coordinacion.aa@roque.tecnm.mx</a:t>
            </a:r>
          </a:p>
          <a:p>
            <a:pPr marL="0" indent="0">
              <a:buNone/>
            </a:pPr>
            <a:endParaRPr lang="es-MX" sz="6200" b="1" dirty="0">
              <a:latin typeface="Montserrat"/>
            </a:endParaRPr>
          </a:p>
          <a:p>
            <a:pPr marL="0" indent="0">
              <a:buNone/>
            </a:pPr>
            <a:r>
              <a:rPr lang="es-MX" sz="6200" b="1" dirty="0">
                <a:latin typeface="Montserrat"/>
              </a:rPr>
              <a:t>Coordinador Innovación Agrícola Sustentable e Hidrológica</a:t>
            </a:r>
            <a:r>
              <a:rPr lang="es-MX" sz="6200" b="1" dirty="0" smtClean="0">
                <a:latin typeface="Montserrat"/>
              </a:rPr>
              <a:t>:</a:t>
            </a:r>
            <a:endParaRPr lang="es-MX" sz="6200" b="1" dirty="0">
              <a:latin typeface="Montserrat"/>
            </a:endParaRPr>
          </a:p>
          <a:p>
            <a:pPr marL="0" indent="0">
              <a:buNone/>
            </a:pPr>
            <a:r>
              <a:rPr lang="es-MX" sz="7400" b="1" dirty="0">
                <a:latin typeface="Montserrat"/>
              </a:rPr>
              <a:t>coordinacion.hi@roque.tecnm.mx</a:t>
            </a:r>
          </a:p>
          <a:p>
            <a:pPr marL="0" indent="0">
              <a:buNone/>
            </a:pPr>
            <a:endParaRPr lang="es-MX" sz="6200" b="1" dirty="0">
              <a:latin typeface="Montserrat"/>
            </a:endParaRPr>
          </a:p>
          <a:p>
            <a:pPr marL="0" indent="0">
              <a:buNone/>
            </a:pPr>
            <a:r>
              <a:rPr lang="es-MX" sz="6200" b="1" dirty="0">
                <a:latin typeface="Montserrat"/>
              </a:rPr>
              <a:t>Coordinador de la carrera de Tecnologías de la Información:  </a:t>
            </a:r>
            <a:r>
              <a:rPr lang="es-MX" sz="7400" b="1" dirty="0" smtClean="0">
                <a:latin typeface="Montserrat"/>
              </a:rPr>
              <a:t>coordinacion.tics@roque.tecnm.mx</a:t>
            </a:r>
            <a:endParaRPr lang="es-MX" sz="7400" b="1" dirty="0">
              <a:latin typeface="Montserrat"/>
            </a:endParaRPr>
          </a:p>
          <a:p>
            <a:pPr marL="0" indent="0">
              <a:buNone/>
            </a:pPr>
            <a:endParaRPr lang="es-MX" sz="6200" b="1" dirty="0">
              <a:latin typeface="Montserrat"/>
            </a:endParaRPr>
          </a:p>
          <a:p>
            <a:pPr marL="0" indent="0">
              <a:buNone/>
            </a:pPr>
            <a:r>
              <a:rPr lang="es-MX" sz="6200" b="1" dirty="0">
                <a:latin typeface="Montserrat"/>
              </a:rPr>
              <a:t>Coordinadora de Industrias alimentarias</a:t>
            </a:r>
            <a:r>
              <a:rPr lang="es-MX" sz="6200" b="1" dirty="0" smtClean="0">
                <a:latin typeface="Montserrat"/>
              </a:rPr>
              <a:t>:</a:t>
            </a:r>
            <a:endParaRPr lang="es-MX" sz="6200" b="1" dirty="0">
              <a:latin typeface="Montserrat"/>
            </a:endParaRPr>
          </a:p>
          <a:p>
            <a:pPr marL="0" indent="0">
              <a:buNone/>
            </a:pPr>
            <a:r>
              <a:rPr lang="es-MX" sz="7400" b="1" dirty="0">
                <a:latin typeface="Montserrat"/>
              </a:rPr>
              <a:t>coordinacion.iia@roque.tecnm.mx</a:t>
            </a:r>
          </a:p>
          <a:p>
            <a:pPr marL="0" indent="0">
              <a:buNone/>
            </a:pPr>
            <a:endParaRPr lang="es-MX" sz="6200" b="1" dirty="0">
              <a:latin typeface="Montserrat"/>
            </a:endParaRPr>
          </a:p>
          <a:p>
            <a:pPr marL="0" indent="0">
              <a:buNone/>
            </a:pPr>
            <a:r>
              <a:rPr lang="es-MX" sz="6200" b="1" dirty="0">
                <a:latin typeface="Montserrat"/>
              </a:rPr>
              <a:t>Coordinadora de la carrera de Gestión Empresarial</a:t>
            </a:r>
            <a:r>
              <a:rPr lang="es-MX" sz="6200" b="1" dirty="0" smtClean="0">
                <a:latin typeface="Montserrat"/>
              </a:rPr>
              <a:t>:</a:t>
            </a:r>
            <a:endParaRPr lang="es-MX" sz="6200" b="1" dirty="0">
              <a:latin typeface="Montserrat"/>
            </a:endParaRPr>
          </a:p>
          <a:p>
            <a:pPr marL="0" indent="0">
              <a:buNone/>
            </a:pPr>
            <a:r>
              <a:rPr lang="es-MX" sz="7400" b="1" dirty="0">
                <a:latin typeface="Montserrat"/>
              </a:rPr>
              <a:t>coordinacion.ige@roque.tecnm.mx</a:t>
            </a:r>
          </a:p>
          <a:p>
            <a:pPr marL="0" indent="0">
              <a:buNone/>
            </a:pPr>
            <a:endParaRPr lang="es-MX" sz="6200" b="1" dirty="0">
              <a:latin typeface="Montserrat"/>
            </a:endParaRPr>
          </a:p>
          <a:p>
            <a:pPr marL="0" indent="0">
              <a:buNone/>
            </a:pPr>
            <a:r>
              <a:rPr lang="es-MX" sz="6200" b="1" dirty="0">
                <a:latin typeface="Montserrat"/>
              </a:rPr>
              <a:t>Jefe de la División de Estudios Profesionales</a:t>
            </a:r>
            <a:r>
              <a:rPr lang="es-MX" sz="6200" b="1" dirty="0" smtClean="0">
                <a:latin typeface="Montserrat"/>
              </a:rPr>
              <a:t>:</a:t>
            </a:r>
            <a:endParaRPr lang="es-MX" sz="6200" b="1" dirty="0">
              <a:latin typeface="Montserrat"/>
            </a:endParaRPr>
          </a:p>
          <a:p>
            <a:pPr marL="0" indent="0">
              <a:buNone/>
            </a:pPr>
            <a:r>
              <a:rPr lang="es-MX" sz="7400" b="1" dirty="0">
                <a:latin typeface="Montserrat"/>
              </a:rPr>
              <a:t>jefatura.dep@roque.tecnm.mx</a:t>
            </a:r>
          </a:p>
          <a:p>
            <a:endParaRPr lang="es-MX" dirty="0"/>
          </a:p>
        </p:txBody>
      </p:sp>
    </p:spTree>
    <p:extLst>
      <p:ext uri="{BB962C8B-B14F-4D97-AF65-F5344CB8AC3E}">
        <p14:creationId xmlns:p14="http://schemas.microsoft.com/office/powerpoint/2010/main" val="321899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50271" y="1073302"/>
            <a:ext cx="10373258" cy="4351338"/>
          </a:xfrm>
        </p:spPr>
        <p:txBody>
          <a:bodyPr>
            <a:noAutofit/>
          </a:bodyPr>
          <a:lstStyle/>
          <a:p>
            <a:pPr marL="0" indent="0" algn="ctr">
              <a:lnSpc>
                <a:spcPct val="150000"/>
              </a:lnSpc>
              <a:buNone/>
            </a:pPr>
            <a:r>
              <a:rPr lang="es-MX" sz="3600" b="1" dirty="0">
                <a:solidFill>
                  <a:srgbClr val="002060"/>
                </a:solidFill>
                <a:latin typeface="Montserrat" panose="00000500000000000000" pitchFamily="50" charset="0"/>
              </a:rPr>
              <a:t>Lineamiento para la Operación y Acreditación de la Residencia Profesional </a:t>
            </a:r>
          </a:p>
          <a:p>
            <a:pPr marL="0" indent="0" algn="ctr">
              <a:lnSpc>
                <a:spcPct val="150000"/>
              </a:lnSpc>
              <a:buNone/>
            </a:pPr>
            <a:r>
              <a:rPr lang="es-MX" sz="3600" b="1" dirty="0">
                <a:solidFill>
                  <a:srgbClr val="002060"/>
                </a:solidFill>
                <a:latin typeface="Montserrat" panose="00000500000000000000" pitchFamily="50" charset="0"/>
              </a:rPr>
              <a:t>Versión 1.0 </a:t>
            </a:r>
          </a:p>
          <a:p>
            <a:pPr marL="0" indent="0" algn="ctr">
              <a:lnSpc>
                <a:spcPct val="150000"/>
              </a:lnSpc>
              <a:buNone/>
            </a:pPr>
            <a:r>
              <a:rPr lang="es-MX" sz="3600" b="1" dirty="0">
                <a:solidFill>
                  <a:srgbClr val="002060"/>
                </a:solidFill>
                <a:latin typeface="Montserrat" panose="00000500000000000000" pitchFamily="50" charset="0"/>
              </a:rPr>
              <a:t>Planes de Estudio </a:t>
            </a:r>
          </a:p>
          <a:p>
            <a:pPr marL="0" indent="0" algn="ctr">
              <a:lnSpc>
                <a:spcPct val="150000"/>
              </a:lnSpc>
              <a:buNone/>
            </a:pPr>
            <a:r>
              <a:rPr lang="es-MX" sz="3600" b="1" dirty="0">
                <a:solidFill>
                  <a:srgbClr val="002060"/>
                </a:solidFill>
                <a:latin typeface="Montserrat" panose="00000500000000000000" pitchFamily="50" charset="0"/>
              </a:rPr>
              <a:t>2009 – 2010.</a:t>
            </a:r>
          </a:p>
        </p:txBody>
      </p:sp>
    </p:spTree>
    <p:extLst>
      <p:ext uri="{BB962C8B-B14F-4D97-AF65-F5344CB8AC3E}">
        <p14:creationId xmlns:p14="http://schemas.microsoft.com/office/powerpoint/2010/main" val="2108218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2CBC4EAC-5574-4248-9332-916BC28FA06E}"/>
              </a:ext>
            </a:extLst>
          </p:cNvPr>
          <p:cNvSpPr txBox="1">
            <a:spLocks/>
          </p:cNvSpPr>
          <p:nvPr/>
        </p:nvSpPr>
        <p:spPr>
          <a:xfrm>
            <a:off x="304800" y="221671"/>
            <a:ext cx="11554691" cy="648392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60000"/>
              </a:lnSpc>
              <a:buNone/>
            </a:pPr>
            <a:r>
              <a:rPr lang="es-MX" sz="3800" b="1" dirty="0">
                <a:solidFill>
                  <a:srgbClr val="002060"/>
                </a:solidFill>
                <a:latin typeface="Montserrat" panose="00000500000000000000" pitchFamily="50" charset="0"/>
              </a:rPr>
              <a:t>Definición</a:t>
            </a:r>
          </a:p>
          <a:p>
            <a:pPr marL="0" indent="0" algn="just">
              <a:lnSpc>
                <a:spcPct val="110000"/>
              </a:lnSpc>
              <a:buNone/>
            </a:pPr>
            <a:r>
              <a:rPr lang="es-MX" sz="3600" b="1" dirty="0">
                <a:solidFill>
                  <a:srgbClr val="002060"/>
                </a:solidFill>
                <a:latin typeface="Montserrat" panose="00000500000000000000" pitchFamily="50" charset="0"/>
              </a:rPr>
              <a:t>Es una estrategia educativa de carácter curricular, que permite al estudiante emprender un proyecto teórico-práctico, analítico, reflexivo, crítico y profesional; para resolver un problema específico de la realidad social y productiva, para fortalecer y aplicar sus competencias profesionales.</a:t>
            </a:r>
          </a:p>
          <a:p>
            <a:pPr marL="0" indent="0" algn="just">
              <a:lnSpc>
                <a:spcPct val="170000"/>
              </a:lnSpc>
              <a:buNone/>
            </a:pPr>
            <a:endParaRPr lang="es-MX" sz="3800" b="1" dirty="0">
              <a:solidFill>
                <a:srgbClr val="002060"/>
              </a:solidFill>
              <a:latin typeface="Montserrat" panose="00000500000000000000" pitchFamily="50" charset="0"/>
            </a:endParaRPr>
          </a:p>
        </p:txBody>
      </p:sp>
    </p:spTree>
    <p:extLst>
      <p:ext uri="{BB962C8B-B14F-4D97-AF65-F5344CB8AC3E}">
        <p14:creationId xmlns:p14="http://schemas.microsoft.com/office/powerpoint/2010/main" val="753738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2CBC4EAC-5574-4248-9332-916BC28FA06E}"/>
              </a:ext>
            </a:extLst>
          </p:cNvPr>
          <p:cNvSpPr txBox="1">
            <a:spLocks/>
          </p:cNvSpPr>
          <p:nvPr/>
        </p:nvSpPr>
        <p:spPr>
          <a:xfrm>
            <a:off x="304800" y="221671"/>
            <a:ext cx="11554691" cy="648392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70000"/>
              </a:lnSpc>
              <a:buNone/>
            </a:pPr>
            <a:r>
              <a:rPr lang="es-MX" sz="3200" b="1" dirty="0">
                <a:solidFill>
                  <a:srgbClr val="002060"/>
                </a:solidFill>
                <a:latin typeface="Montserrat" panose="00000500000000000000" pitchFamily="50" charset="0"/>
              </a:rPr>
              <a:t>El proyecto de residencia profesional podrá realizarse de manera individual, grupal o interdisciplinaria; dependiendo de los requerimientos y las características del proyecto de la empresa, organismo o dependencia.</a:t>
            </a:r>
          </a:p>
        </p:txBody>
      </p:sp>
    </p:spTree>
    <p:extLst>
      <p:ext uri="{BB962C8B-B14F-4D97-AF65-F5344CB8AC3E}">
        <p14:creationId xmlns:p14="http://schemas.microsoft.com/office/powerpoint/2010/main" val="2420445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43431FE-2717-4B40-AA81-FB5D298A1B58}"/>
              </a:ext>
            </a:extLst>
          </p:cNvPr>
          <p:cNvSpPr/>
          <p:nvPr/>
        </p:nvSpPr>
        <p:spPr>
          <a:xfrm>
            <a:off x="593341" y="739065"/>
            <a:ext cx="11121587" cy="5632311"/>
          </a:xfrm>
          <a:prstGeom prst="rect">
            <a:avLst/>
          </a:prstGeom>
        </p:spPr>
        <p:txBody>
          <a:bodyPr wrap="square">
            <a:spAutoFit/>
          </a:bodyPr>
          <a:lstStyle/>
          <a:p>
            <a:pPr algn="ctr">
              <a:lnSpc>
                <a:spcPct val="150000"/>
              </a:lnSpc>
            </a:pPr>
            <a:r>
              <a:rPr lang="es-MX" sz="3600" b="1" dirty="0">
                <a:solidFill>
                  <a:srgbClr val="002060"/>
                </a:solidFill>
                <a:latin typeface="Montserrat" panose="00000500000000000000" pitchFamily="50" charset="0"/>
              </a:rPr>
              <a:t>Política de operación</a:t>
            </a:r>
          </a:p>
          <a:p>
            <a:pPr algn="ctr">
              <a:lnSpc>
                <a:spcPct val="150000"/>
              </a:lnSpc>
            </a:pPr>
            <a:endParaRPr lang="es-MX" sz="3600" b="1" dirty="0">
              <a:solidFill>
                <a:srgbClr val="002060"/>
              </a:solidFill>
              <a:latin typeface="Montserrat" panose="00000500000000000000" pitchFamily="50" charset="0"/>
            </a:endParaRPr>
          </a:p>
          <a:p>
            <a:pPr algn="just"/>
            <a:r>
              <a:rPr lang="es-MX" sz="3600" b="1" dirty="0">
                <a:solidFill>
                  <a:srgbClr val="002060"/>
                </a:solidFill>
                <a:latin typeface="Montserrat" panose="00000500000000000000" pitchFamily="50" charset="0"/>
              </a:rPr>
              <a:t>4.2. El valor curricular para la residencia profesional es de 10 créditos, y su duración queda determinada por un período de 4 meses como tiempo mínimo y 6 meses como tiempo máximo, debiendo acumularse un mínimo de 640 horas. </a:t>
            </a:r>
          </a:p>
        </p:txBody>
      </p:sp>
    </p:spTree>
    <p:extLst>
      <p:ext uri="{BB962C8B-B14F-4D97-AF65-F5344CB8AC3E}">
        <p14:creationId xmlns:p14="http://schemas.microsoft.com/office/powerpoint/2010/main" val="4210220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43431FE-2717-4B40-AA81-FB5D298A1B58}"/>
              </a:ext>
            </a:extLst>
          </p:cNvPr>
          <p:cNvSpPr/>
          <p:nvPr/>
        </p:nvSpPr>
        <p:spPr>
          <a:xfrm>
            <a:off x="699346" y="792073"/>
            <a:ext cx="10856544" cy="5262979"/>
          </a:xfrm>
          <a:prstGeom prst="rect">
            <a:avLst/>
          </a:prstGeom>
        </p:spPr>
        <p:txBody>
          <a:bodyPr wrap="square">
            <a:spAutoFit/>
          </a:bodyPr>
          <a:lstStyle/>
          <a:p>
            <a:pPr algn="ctr">
              <a:lnSpc>
                <a:spcPct val="150000"/>
              </a:lnSpc>
            </a:pPr>
            <a:r>
              <a:rPr lang="es-MX" sz="2800" b="1" dirty="0">
                <a:solidFill>
                  <a:srgbClr val="002060"/>
                </a:solidFill>
                <a:latin typeface="Montserrat" panose="00000500000000000000" pitchFamily="50" charset="0"/>
              </a:rPr>
              <a:t>Política de operación</a:t>
            </a:r>
          </a:p>
          <a:p>
            <a:pPr algn="ctr">
              <a:lnSpc>
                <a:spcPct val="150000"/>
              </a:lnSpc>
            </a:pPr>
            <a:endParaRPr lang="es-MX" sz="2800" b="1" dirty="0">
              <a:solidFill>
                <a:srgbClr val="002060"/>
              </a:solidFill>
              <a:latin typeface="Montserrat" panose="00000500000000000000" pitchFamily="50" charset="0"/>
            </a:endParaRPr>
          </a:p>
          <a:p>
            <a:pPr algn="just"/>
            <a:r>
              <a:rPr lang="es-MX" sz="3600" b="1" dirty="0">
                <a:solidFill>
                  <a:srgbClr val="002060"/>
                </a:solidFill>
                <a:latin typeface="Montserrat" panose="00000500000000000000" pitchFamily="50" charset="0"/>
              </a:rPr>
              <a:t>4.3. La residencia profesional se cursará por una única ocasión. En el caso de existir causas justificadas fuera del alcance del residente, será necesario proponer una segunda asignación de proyecto de residencia profesional</a:t>
            </a:r>
          </a:p>
        </p:txBody>
      </p:sp>
    </p:spTree>
    <p:extLst>
      <p:ext uri="{BB962C8B-B14F-4D97-AF65-F5344CB8AC3E}">
        <p14:creationId xmlns:p14="http://schemas.microsoft.com/office/powerpoint/2010/main" val="2191322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E03E455-2F7D-4E06-976F-FB5AF4F5498E}"/>
              </a:ext>
            </a:extLst>
          </p:cNvPr>
          <p:cNvSpPr/>
          <p:nvPr/>
        </p:nvSpPr>
        <p:spPr>
          <a:xfrm>
            <a:off x="66260" y="34737"/>
            <a:ext cx="12099236" cy="5863144"/>
          </a:xfrm>
          <a:prstGeom prst="rect">
            <a:avLst/>
          </a:prstGeom>
        </p:spPr>
        <p:txBody>
          <a:bodyPr wrap="square">
            <a:spAutoFit/>
          </a:bodyPr>
          <a:lstStyle/>
          <a:p>
            <a:pPr algn="ctr">
              <a:lnSpc>
                <a:spcPct val="150000"/>
              </a:lnSpc>
            </a:pPr>
            <a:r>
              <a:rPr lang="es-MX" sz="3200" b="1" dirty="0">
                <a:solidFill>
                  <a:srgbClr val="002060"/>
                </a:solidFill>
                <a:latin typeface="Montserrat" panose="00000500000000000000" pitchFamily="50" charset="0"/>
              </a:rPr>
              <a:t>7. División de Estudios Profesionales (DEP)</a:t>
            </a:r>
          </a:p>
          <a:p>
            <a:pPr algn="just">
              <a:lnSpc>
                <a:spcPct val="150000"/>
              </a:lnSpc>
            </a:pPr>
            <a:endParaRPr lang="es-MX" b="1" dirty="0">
              <a:solidFill>
                <a:srgbClr val="002060"/>
              </a:solidFill>
              <a:latin typeface="Montserrat" panose="00000500000000000000" pitchFamily="50" charset="0"/>
            </a:endParaRPr>
          </a:p>
          <a:p>
            <a:pPr algn="just"/>
            <a:r>
              <a:rPr lang="es-MX" sz="3000" b="1" dirty="0">
                <a:solidFill>
                  <a:srgbClr val="002060"/>
                </a:solidFill>
                <a:latin typeface="Montserrat" panose="00000500000000000000" pitchFamily="50" charset="0"/>
              </a:rPr>
              <a:t>7.5. Debe verificar que el candidato para realizar residencias profesionales cumpla con los siguientes requisitos: </a:t>
            </a:r>
          </a:p>
          <a:p>
            <a:pPr algn="just"/>
            <a:endParaRPr lang="es-MX" sz="3000" b="1" dirty="0">
              <a:solidFill>
                <a:srgbClr val="002060"/>
              </a:solidFill>
              <a:latin typeface="Montserrat" panose="00000500000000000000" pitchFamily="50" charset="0"/>
            </a:endParaRPr>
          </a:p>
          <a:p>
            <a:pPr algn="just"/>
            <a:r>
              <a:rPr lang="es-MX" sz="3000" b="1" dirty="0">
                <a:solidFill>
                  <a:srgbClr val="002060"/>
                </a:solidFill>
                <a:latin typeface="Montserrat" panose="00000500000000000000" pitchFamily="50" charset="0"/>
              </a:rPr>
              <a:t>a) Tener acreditado el Servicio Social. </a:t>
            </a:r>
          </a:p>
          <a:p>
            <a:pPr algn="just"/>
            <a:r>
              <a:rPr lang="es-MX" sz="3000" b="1" dirty="0">
                <a:solidFill>
                  <a:srgbClr val="002060"/>
                </a:solidFill>
                <a:latin typeface="Montserrat" panose="00000500000000000000" pitchFamily="50" charset="0"/>
              </a:rPr>
              <a:t>b) Tener acreditado las actividades complementarias. </a:t>
            </a:r>
          </a:p>
          <a:p>
            <a:pPr algn="just"/>
            <a:r>
              <a:rPr lang="es-MX" sz="3000" b="1" dirty="0">
                <a:solidFill>
                  <a:srgbClr val="002060"/>
                </a:solidFill>
                <a:latin typeface="Montserrat" panose="00000500000000000000" pitchFamily="50" charset="0"/>
              </a:rPr>
              <a:t>c) Tener aprobado al menos el 80% de créditos de su plan de estudio </a:t>
            </a:r>
          </a:p>
          <a:p>
            <a:pPr algn="just"/>
            <a:r>
              <a:rPr lang="es-MX" sz="3000" b="1" dirty="0">
                <a:solidFill>
                  <a:srgbClr val="002060"/>
                </a:solidFill>
                <a:latin typeface="Montserrat" panose="00000500000000000000" pitchFamily="50" charset="0"/>
              </a:rPr>
              <a:t>d) No contar con ninguna asignatura en condiciones de “Curso Especial”</a:t>
            </a:r>
          </a:p>
        </p:txBody>
      </p:sp>
    </p:spTree>
    <p:extLst>
      <p:ext uri="{BB962C8B-B14F-4D97-AF65-F5344CB8AC3E}">
        <p14:creationId xmlns:p14="http://schemas.microsoft.com/office/powerpoint/2010/main" val="1942933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48292950-6AA6-474D-8B09-8D985FE3065E}"/>
              </a:ext>
            </a:extLst>
          </p:cNvPr>
          <p:cNvSpPr txBox="1">
            <a:spLocks/>
          </p:cNvSpPr>
          <p:nvPr/>
        </p:nvSpPr>
        <p:spPr>
          <a:xfrm>
            <a:off x="526093" y="726510"/>
            <a:ext cx="11085535" cy="513095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buNone/>
            </a:pPr>
            <a:r>
              <a:rPr lang="es-MX" sz="3600" b="1" dirty="0">
                <a:latin typeface="Montserrat" panose="00000500000000000000" pitchFamily="50" charset="0"/>
              </a:rPr>
              <a:t>7.6.</a:t>
            </a:r>
            <a:r>
              <a:rPr lang="es-MX" sz="3600" b="1" dirty="0">
                <a:solidFill>
                  <a:srgbClr val="002060"/>
                </a:solidFill>
                <a:latin typeface="Montserrat" panose="00000500000000000000" pitchFamily="50" charset="0"/>
              </a:rPr>
              <a:t> Debe de realizar la asignación de proyectos de residencia profesional a través de la coordinación de carrera, por cualquiera de los siguientes mecanismos:</a:t>
            </a:r>
          </a:p>
          <a:p>
            <a:pPr marL="0" indent="0" algn="just">
              <a:lnSpc>
                <a:spcPct val="100000"/>
              </a:lnSpc>
              <a:buNone/>
            </a:pPr>
            <a:endParaRPr lang="es-MX" sz="2000" b="1" dirty="0">
              <a:solidFill>
                <a:srgbClr val="002060"/>
              </a:solidFill>
              <a:latin typeface="Montserrat" panose="00000500000000000000" pitchFamily="50" charset="0"/>
            </a:endParaRPr>
          </a:p>
          <a:p>
            <a:pPr marL="0" indent="0" algn="just">
              <a:lnSpc>
                <a:spcPct val="100000"/>
              </a:lnSpc>
              <a:buNone/>
            </a:pPr>
            <a:r>
              <a:rPr lang="es-MX" sz="4000" b="1" dirty="0">
                <a:latin typeface="Montserrat" panose="00000500000000000000" pitchFamily="50" charset="0"/>
              </a:rPr>
              <a:t> a) </a:t>
            </a:r>
            <a:r>
              <a:rPr lang="es-MX" sz="4000" b="1" dirty="0">
                <a:solidFill>
                  <a:srgbClr val="002060"/>
                </a:solidFill>
                <a:latin typeface="Montserrat" panose="00000500000000000000" pitchFamily="50" charset="0"/>
              </a:rPr>
              <a:t>Selección en un banco de proyectos de residencias relativos a su carrera o interdisciplinarios.</a:t>
            </a:r>
          </a:p>
          <a:p>
            <a:pPr marL="0" indent="0" algn="just">
              <a:lnSpc>
                <a:spcPct val="100000"/>
              </a:lnSpc>
              <a:buNone/>
            </a:pPr>
            <a:endParaRPr lang="es-MX" sz="2000" b="1" dirty="0">
              <a:solidFill>
                <a:srgbClr val="002060"/>
              </a:solidFill>
              <a:latin typeface="Montserrat" panose="00000500000000000000" pitchFamily="50" charset="0"/>
            </a:endParaRPr>
          </a:p>
          <a:p>
            <a:pPr marL="0" indent="0" algn="just">
              <a:lnSpc>
                <a:spcPct val="100000"/>
              </a:lnSpc>
              <a:buNone/>
            </a:pPr>
            <a:r>
              <a:rPr lang="es-MX" sz="4000" b="1" dirty="0">
                <a:solidFill>
                  <a:srgbClr val="002060"/>
                </a:solidFill>
                <a:latin typeface="Montserrat" panose="00000500000000000000" pitchFamily="50" charset="0"/>
              </a:rPr>
              <a:t/>
            </a:r>
            <a:br>
              <a:rPr lang="es-MX" sz="4000" b="1" dirty="0">
                <a:solidFill>
                  <a:srgbClr val="002060"/>
                </a:solidFill>
                <a:latin typeface="Montserrat" panose="00000500000000000000" pitchFamily="50" charset="0"/>
              </a:rPr>
            </a:br>
            <a:r>
              <a:rPr lang="es-MX" sz="4000" b="1" dirty="0">
                <a:solidFill>
                  <a:srgbClr val="002060"/>
                </a:solidFill>
                <a:latin typeface="Montserrat" panose="00000500000000000000" pitchFamily="50" charset="0"/>
              </a:rPr>
              <a:t/>
            </a:r>
            <a:br>
              <a:rPr lang="es-MX" sz="4000" b="1" dirty="0">
                <a:solidFill>
                  <a:srgbClr val="002060"/>
                </a:solidFill>
                <a:latin typeface="Montserrat" panose="00000500000000000000" pitchFamily="50" charset="0"/>
              </a:rPr>
            </a:br>
            <a:r>
              <a:rPr lang="es-MX" sz="4000" b="1" dirty="0">
                <a:solidFill>
                  <a:srgbClr val="002060"/>
                </a:solidFill>
                <a:latin typeface="Montserrat" panose="00000500000000000000" pitchFamily="50" charset="0"/>
              </a:rPr>
              <a:t/>
            </a:r>
            <a:br>
              <a:rPr lang="es-MX" sz="4000" b="1" dirty="0">
                <a:solidFill>
                  <a:srgbClr val="002060"/>
                </a:solidFill>
                <a:latin typeface="Montserrat" panose="00000500000000000000" pitchFamily="50" charset="0"/>
              </a:rPr>
            </a:br>
            <a:r>
              <a:rPr lang="es-MX" sz="4000" b="1" dirty="0">
                <a:solidFill>
                  <a:srgbClr val="002060"/>
                </a:solidFill>
                <a:latin typeface="Montserrat" panose="00000500000000000000" pitchFamily="50" charset="0"/>
              </a:rPr>
              <a:t/>
            </a:r>
            <a:br>
              <a:rPr lang="es-MX" sz="4000" b="1" dirty="0">
                <a:solidFill>
                  <a:srgbClr val="002060"/>
                </a:solidFill>
                <a:latin typeface="Montserrat" panose="00000500000000000000" pitchFamily="50" charset="0"/>
              </a:rPr>
            </a:br>
            <a:endParaRPr lang="es-MX" sz="4000" b="1" dirty="0">
              <a:solidFill>
                <a:srgbClr val="002060"/>
              </a:solidFill>
              <a:latin typeface="Montserrat" panose="00000500000000000000" pitchFamily="50" charset="0"/>
            </a:endParaRPr>
          </a:p>
        </p:txBody>
      </p:sp>
    </p:spTree>
    <p:extLst>
      <p:ext uri="{BB962C8B-B14F-4D97-AF65-F5344CB8AC3E}">
        <p14:creationId xmlns:p14="http://schemas.microsoft.com/office/powerpoint/2010/main" val="1649422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48292950-6AA6-474D-8B09-8D985FE3065E}"/>
              </a:ext>
            </a:extLst>
          </p:cNvPr>
          <p:cNvSpPr txBox="1">
            <a:spLocks/>
          </p:cNvSpPr>
          <p:nvPr/>
        </p:nvSpPr>
        <p:spPr>
          <a:xfrm>
            <a:off x="565849" y="224067"/>
            <a:ext cx="11085535" cy="490566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buNone/>
            </a:pPr>
            <a:r>
              <a:rPr lang="es-MX" sz="3200" b="1" dirty="0">
                <a:latin typeface="Montserrat" panose="00000500000000000000" pitchFamily="50" charset="0"/>
              </a:rPr>
              <a:t>b) </a:t>
            </a:r>
            <a:r>
              <a:rPr lang="es-MX" sz="3200" b="1" dirty="0">
                <a:solidFill>
                  <a:srgbClr val="002060"/>
                </a:solidFill>
                <a:latin typeface="Montserrat" panose="00000500000000000000" pitchFamily="50" charset="0"/>
              </a:rPr>
              <a:t>Propuesta de un proyecto por parte del estudiante al coordinador de carrera para que sea avalado por la academia y autorización el Departamento Académico. </a:t>
            </a:r>
          </a:p>
          <a:p>
            <a:pPr marL="0" indent="0" algn="just">
              <a:lnSpc>
                <a:spcPct val="100000"/>
              </a:lnSpc>
              <a:buNone/>
            </a:pPr>
            <a:endParaRPr lang="es-MX" sz="3200" b="1" dirty="0">
              <a:solidFill>
                <a:srgbClr val="002060"/>
              </a:solidFill>
              <a:latin typeface="Montserrat" panose="00000500000000000000" pitchFamily="50" charset="0"/>
            </a:endParaRPr>
          </a:p>
          <a:p>
            <a:pPr marL="0" indent="0" algn="just">
              <a:lnSpc>
                <a:spcPct val="100000"/>
              </a:lnSpc>
              <a:buNone/>
            </a:pPr>
            <a:r>
              <a:rPr lang="es-MX" sz="3200" b="1" dirty="0">
                <a:latin typeface="Montserrat" panose="00000500000000000000" pitchFamily="50" charset="0"/>
              </a:rPr>
              <a:t>c) </a:t>
            </a:r>
            <a:r>
              <a:rPr lang="es-MX" sz="3200" b="1" dirty="0">
                <a:solidFill>
                  <a:srgbClr val="002060"/>
                </a:solidFill>
                <a:latin typeface="Montserrat" panose="00000500000000000000" pitchFamily="50" charset="0"/>
              </a:rPr>
              <a:t>En el caso de que el estudiante sea trabajador de alguna empresa, organismo o dependencia podrá proponer su propio proyecto de residencia profesional a la DEP para que sea autorizado por el Jefe de Departamento Académico.</a:t>
            </a:r>
          </a:p>
          <a:p>
            <a:pPr marL="0" indent="0" algn="just">
              <a:lnSpc>
                <a:spcPct val="100000"/>
              </a:lnSpc>
              <a:buNone/>
            </a:pPr>
            <a:r>
              <a:rPr lang="es-MX" sz="3600" b="1" dirty="0">
                <a:solidFill>
                  <a:srgbClr val="002060"/>
                </a:solidFill>
                <a:latin typeface="Montserrat" panose="00000500000000000000" pitchFamily="50" charset="0"/>
              </a:rPr>
              <a:t/>
            </a:r>
            <a:br>
              <a:rPr lang="es-MX" sz="3600" b="1" dirty="0">
                <a:solidFill>
                  <a:srgbClr val="002060"/>
                </a:solidFill>
                <a:latin typeface="Montserrat" panose="00000500000000000000" pitchFamily="50" charset="0"/>
              </a:rPr>
            </a:br>
            <a:r>
              <a:rPr lang="es-MX" sz="3600" b="1" dirty="0">
                <a:solidFill>
                  <a:srgbClr val="002060"/>
                </a:solidFill>
                <a:latin typeface="Montserrat" panose="00000500000000000000" pitchFamily="50" charset="0"/>
              </a:rPr>
              <a:t/>
            </a:r>
            <a:br>
              <a:rPr lang="es-MX" sz="3600" b="1" dirty="0">
                <a:solidFill>
                  <a:srgbClr val="002060"/>
                </a:solidFill>
                <a:latin typeface="Montserrat" panose="00000500000000000000" pitchFamily="50" charset="0"/>
              </a:rPr>
            </a:br>
            <a:r>
              <a:rPr lang="es-MX" sz="3600" b="1" dirty="0">
                <a:solidFill>
                  <a:srgbClr val="002060"/>
                </a:solidFill>
                <a:latin typeface="Montserrat" panose="00000500000000000000" pitchFamily="50" charset="0"/>
              </a:rPr>
              <a:t/>
            </a:r>
            <a:br>
              <a:rPr lang="es-MX" sz="3600" b="1" dirty="0">
                <a:solidFill>
                  <a:srgbClr val="002060"/>
                </a:solidFill>
                <a:latin typeface="Montserrat" panose="00000500000000000000" pitchFamily="50" charset="0"/>
              </a:rPr>
            </a:br>
            <a:r>
              <a:rPr lang="es-MX" sz="3600" b="1" dirty="0">
                <a:solidFill>
                  <a:srgbClr val="002060"/>
                </a:solidFill>
                <a:latin typeface="Montserrat" panose="00000500000000000000" pitchFamily="50" charset="0"/>
              </a:rPr>
              <a:t/>
            </a:r>
            <a:br>
              <a:rPr lang="es-MX" sz="3600" b="1" dirty="0">
                <a:solidFill>
                  <a:srgbClr val="002060"/>
                </a:solidFill>
                <a:latin typeface="Montserrat" panose="00000500000000000000" pitchFamily="50" charset="0"/>
              </a:rPr>
            </a:br>
            <a:endParaRPr lang="es-MX" sz="3600" b="1" dirty="0">
              <a:solidFill>
                <a:srgbClr val="002060"/>
              </a:solidFill>
              <a:latin typeface="Montserrat" panose="00000500000000000000" pitchFamily="50" charset="0"/>
            </a:endParaRPr>
          </a:p>
        </p:txBody>
      </p:sp>
    </p:spTree>
    <p:extLst>
      <p:ext uri="{BB962C8B-B14F-4D97-AF65-F5344CB8AC3E}">
        <p14:creationId xmlns:p14="http://schemas.microsoft.com/office/powerpoint/2010/main" val="379060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5105</TotalTime>
  <Words>928</Words>
  <Application>Microsoft Office PowerPoint</Application>
  <PresentationFormat>Panorámica</PresentationFormat>
  <Paragraphs>84</Paragraphs>
  <Slides>17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Calibri</vt:lpstr>
      <vt:lpstr>Calibri Light</vt:lpstr>
      <vt:lpstr>Montserrat</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 hernandez</dc:creator>
  <cp:lastModifiedBy>israel</cp:lastModifiedBy>
  <cp:revision>87</cp:revision>
  <cp:lastPrinted>2022-06-02T16:19:07Z</cp:lastPrinted>
  <dcterms:created xsi:type="dcterms:W3CDTF">2018-02-19T02:16:20Z</dcterms:created>
  <dcterms:modified xsi:type="dcterms:W3CDTF">2023-01-31T05:22:38Z</dcterms:modified>
</cp:coreProperties>
</file>